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7" r:id="rId3"/>
    <p:sldId id="268" r:id="rId4"/>
    <p:sldId id="269" r:id="rId5"/>
    <p:sldId id="262" r:id="rId6"/>
    <p:sldId id="263" r:id="rId7"/>
    <p:sldId id="264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FF"/>
    <a:srgbClr val="1E4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85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0AF0-A8AA-49C9-AE2A-296F07C18D9B}" type="datetimeFigureOut">
              <a:rPr lang="es-ES" smtClean="0"/>
              <a:t>27/11/2018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3BE1-E281-4E24-B10A-80B264046A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30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4C1C5-2DE5-4D43-8217-9523DC48946B}" type="datetimeFigureOut">
              <a:rPr lang="es-ES" smtClean="0"/>
              <a:t>27/11/2018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FE337-6148-4E29-ACA4-FF7F653EB6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11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 rot="20034220">
            <a:off x="619452" y="2807356"/>
            <a:ext cx="787976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kern="0" cap="none" spc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Borrador</a:t>
            </a:r>
            <a:endParaRPr lang="es-ES" sz="11500" b="1" kern="0" cap="none" spc="0" baseline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755576" y="6309320"/>
            <a:ext cx="1728192" cy="249382"/>
          </a:xfrm>
        </p:spPr>
        <p:txBody>
          <a:bodyPr/>
          <a:lstStyle>
            <a:lvl1pPr algn="ctr">
              <a:defRPr>
                <a:latin typeface="Catamaran Medium" panose="00000600000000000000" pitchFamily="2" charset="0"/>
                <a:cs typeface="Catamaran Medium" panose="00000600000000000000" pitchFamily="2" charset="0"/>
              </a:defRPr>
            </a:lvl1pPr>
          </a:lstStyle>
          <a:p>
            <a:r>
              <a:rPr lang="es-ES" dirty="0" smtClean="0"/>
              <a:t>Propuesta RPT Noviembre 2018, V4.1</a:t>
            </a: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Botón de acción: Hacia atrás o Anterior 7">
            <a:hlinkClick r:id="" action="ppaction://hlinkshowjump?jump=previousslide" highlightClick="1"/>
          </p:cNvPr>
          <p:cNvSpPr/>
          <p:nvPr userDrawn="1"/>
        </p:nvSpPr>
        <p:spPr>
          <a:xfrm>
            <a:off x="7524328" y="6355080"/>
            <a:ext cx="288032" cy="27432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Botón de acción: Inicio 11">
            <a:hlinkClick r:id="rId2" action="ppaction://hlinksldjump" highlightClick="1"/>
          </p:cNvPr>
          <p:cNvSpPr/>
          <p:nvPr userDrawn="1"/>
        </p:nvSpPr>
        <p:spPr>
          <a:xfrm>
            <a:off x="7164288" y="6355080"/>
            <a:ext cx="288032" cy="27432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060" y="6165304"/>
            <a:ext cx="626932" cy="539198"/>
          </a:xfrm>
          <a:prstGeom prst="rect">
            <a:avLst/>
          </a:prstGeom>
        </p:spPr>
      </p:pic>
      <p:sp>
        <p:nvSpPr>
          <p:cNvPr id="4" name="Rectángulo 3"/>
          <p:cNvSpPr/>
          <p:nvPr userDrawn="1"/>
        </p:nvSpPr>
        <p:spPr>
          <a:xfrm>
            <a:off x="7782998" y="6307574"/>
            <a:ext cx="1109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395BB4-B9DA-4EED-B0BD-5018AE93BBAA}" type="slidenum">
              <a:rPr kumimoji="0" lang="es-ES" sz="20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tamaran ExtraBold" panose="00000900000000000000" pitchFamily="2" charset="0"/>
                <a:ea typeface="+mn-ea"/>
                <a:cs typeface="Catamaran ExtraBold" panose="000009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tamaran ExtraBold" panose="00000900000000000000" pitchFamily="2" charset="0"/>
                <a:ea typeface="+mn-ea"/>
                <a:cs typeface="Catamaran ExtraBold" panose="00000900000000000000" pitchFamily="2" charset="0"/>
              </a:rPr>
              <a:t>/10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tamaran ExtraBold" panose="00000900000000000000" pitchFamily="2" charset="0"/>
              <a:ea typeface="+mn-ea"/>
              <a:cs typeface="Catamaran ExtraBold" panose="000009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Propuesta RPT Abril 2018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5BB4-B9DA-4EED-B0BD-5018AE93BBA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 userDrawn="1"/>
        </p:nvSpPr>
        <p:spPr>
          <a:xfrm>
            <a:off x="7812360" y="152400"/>
            <a:ext cx="1171842" cy="13464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758795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7215336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Propuesta RPT Marzo 2018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68395BB4-B9DA-4EED-B0BD-5018AE93BBA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opuesta%20RPT%202018_Mochila_Sindicatos.pdf" TargetMode="External"/><Relationship Id="rId2" Type="http://schemas.openxmlformats.org/officeDocument/2006/relationships/hyperlink" Target="Propuesta%20RPT%202018_Jefes_Negociado_JP_noviembr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8064" y="2052960"/>
            <a:ext cx="5378152" cy="1828800"/>
          </a:xfrm>
        </p:spPr>
        <p:txBody>
          <a:bodyPr>
            <a:normAutofit/>
          </a:bodyPr>
          <a:lstStyle/>
          <a:p>
            <a:r>
              <a:rPr lang="es-ES" sz="8800" dirty="0" smtClean="0">
                <a:cs typeface="Catamaran ExtraBold" panose="00000900000000000000" pitchFamily="2" charset="0"/>
              </a:rPr>
              <a:t>RPT 2018</a:t>
            </a:r>
            <a:endParaRPr lang="es-ES" sz="8800" dirty="0">
              <a:cs typeface="Catamaran ExtraBold" panose="00000900000000000000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18466"/>
          <a:stretch/>
        </p:blipFill>
        <p:spPr>
          <a:xfrm>
            <a:off x="7020272" y="5102768"/>
            <a:ext cx="1963885" cy="1584176"/>
          </a:xfrm>
          <a:prstGeom prst="rect">
            <a:avLst/>
          </a:prstGeom>
          <a:solidFill>
            <a:srgbClr val="1F497D"/>
          </a:solidFill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b="18466"/>
          <a:stretch/>
        </p:blipFill>
        <p:spPr>
          <a:xfrm>
            <a:off x="7020272" y="1800157"/>
            <a:ext cx="1963885" cy="1584176"/>
          </a:xfrm>
          <a:prstGeom prst="rect">
            <a:avLst/>
          </a:prstGeom>
          <a:solidFill>
            <a:srgbClr val="1F497D"/>
          </a:solidFill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160213" y="3356992"/>
            <a:ext cx="5378152" cy="852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cap="none" dirty="0" smtClean="0">
                <a:cs typeface="Catamaran ExtraBold" panose="00000900000000000000" pitchFamily="2" charset="0"/>
              </a:rPr>
              <a:t>Novedades V4.1</a:t>
            </a:r>
          </a:p>
          <a:p>
            <a:r>
              <a:rPr lang="es-ES" sz="2000" cap="none" dirty="0" smtClean="0">
                <a:cs typeface="Catamaran ExtraBold" panose="00000900000000000000" pitchFamily="2" charset="0"/>
              </a:rPr>
              <a:t>Noviembre 2018</a:t>
            </a:r>
            <a:endParaRPr lang="es-ES" sz="2000" cap="none" dirty="0">
              <a:cs typeface="Catamaran ExtraBold" panose="00000900000000000000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960" y="81722"/>
            <a:ext cx="2087394" cy="179691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960" y="3384333"/>
            <a:ext cx="2087394" cy="179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408712" cy="480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cs typeface="Catamaran ExtraBold" panose="00000900000000000000" pitchFamily="2" charset="0"/>
              </a:rPr>
              <a:t>Propuesta de </a:t>
            </a:r>
            <a:r>
              <a:rPr lang="es-ES" dirty="0">
                <a:cs typeface="Catamaran ExtraBold" panose="00000900000000000000" pitchFamily="2" charset="0"/>
              </a:rPr>
              <a:t>ARATIES (</a:t>
            </a:r>
            <a:r>
              <a:rPr lang="es-ES" dirty="0" err="1" smtClean="0">
                <a:cs typeface="Catamaran ExtraBold" panose="00000900000000000000" pitchFamily="2" charset="0"/>
              </a:rPr>
              <a:t>IiI</a:t>
            </a:r>
            <a:r>
              <a:rPr lang="es-ES" dirty="0" smtClean="0">
                <a:cs typeface="Catamaran ExtraBold" panose="00000900000000000000" pitchFamily="2" charset="0"/>
              </a:rPr>
              <a:t>)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43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r>
              <a:rPr lang="es-ES" dirty="0"/>
              <a:t>Se </a:t>
            </a:r>
            <a:r>
              <a:rPr lang="es-ES" b="1" dirty="0"/>
              <a:t>aumenta el CE de las propuestas de niveles 21 y 22:</a:t>
            </a:r>
          </a:p>
          <a:p>
            <a:pPr lvl="1"/>
            <a:r>
              <a:rPr lang="es-ES" b="1" dirty="0"/>
              <a:t>Nivel 21, CE de 610,80€</a:t>
            </a:r>
          </a:p>
          <a:p>
            <a:pPr lvl="1"/>
            <a:r>
              <a:rPr lang="es-ES" b="1" dirty="0"/>
              <a:t>Nivel 22, CE de 630,80</a:t>
            </a:r>
            <a:r>
              <a:rPr lang="es-ES" b="1" dirty="0" smtClean="0"/>
              <a:t>€</a:t>
            </a:r>
          </a:p>
          <a:p>
            <a:r>
              <a:rPr lang="es-ES" dirty="0"/>
              <a:t>En Laboratorios:</a:t>
            </a:r>
          </a:p>
          <a:p>
            <a:pPr lvl="1"/>
            <a:r>
              <a:rPr lang="es-ES" dirty="0"/>
              <a:t>Se elimina la observación “Turno partido/Sólo docencia”. Se llega al compromiso de evaluar la situación a la vista de la Ordenación Docente de cada curso y compensar a los funcionarios que presten servicios por la tarde.</a:t>
            </a:r>
          </a:p>
          <a:p>
            <a:pPr lvl="1"/>
            <a:r>
              <a:rPr lang="es-ES" dirty="0"/>
              <a:t>Se aumenta en 1 puesto los niveles 23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 smtClean="0"/>
              <a:t>el Servicio de Deportes:</a:t>
            </a:r>
          </a:p>
          <a:p>
            <a:pPr lvl="1"/>
            <a:r>
              <a:rPr lang="es-ES" dirty="0" smtClean="0"/>
              <a:t>Se </a:t>
            </a:r>
            <a:r>
              <a:rPr lang="es-ES" b="1" dirty="0" smtClean="0"/>
              <a:t>modifican los nombres de los puestos 23 </a:t>
            </a:r>
            <a:r>
              <a:rPr lang="es-ES" dirty="0" smtClean="0"/>
              <a:t>de Deportes de la escala 17-4.</a:t>
            </a:r>
          </a:p>
          <a:p>
            <a:pPr lvl="1"/>
            <a:r>
              <a:rPr lang="es-ES" b="1" dirty="0" smtClean="0"/>
              <a:t>Se mantiene el puesto de Administrador/Jefe de Unidad</a:t>
            </a:r>
            <a:r>
              <a:rPr lang="es-ES" dirty="0" smtClean="0"/>
              <a:t> y el JN en el área </a:t>
            </a:r>
            <a:r>
              <a:rPr lang="es-ES" dirty="0" smtClean="0"/>
              <a:t>de </a:t>
            </a:r>
            <a:r>
              <a:rPr lang="es-ES" dirty="0" smtClean="0"/>
              <a:t>Administración</a:t>
            </a:r>
            <a:r>
              <a:rPr lang="es-ES" dirty="0" smtClean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Novedades 4.1 (I)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Noviembre 2018, V4.1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0066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En el STIC:</a:t>
            </a:r>
          </a:p>
          <a:p>
            <a:pPr lvl="1"/>
            <a:r>
              <a:rPr lang="es-ES" dirty="0"/>
              <a:t>Los </a:t>
            </a:r>
            <a:r>
              <a:rPr lang="es-ES" b="1" dirty="0"/>
              <a:t>Gestores (23) y Técnicos TIC (22) se han incluido en sus áreas </a:t>
            </a:r>
            <a:r>
              <a:rPr lang="es-ES" dirty="0"/>
              <a:t>correspondientes.</a:t>
            </a:r>
          </a:p>
          <a:p>
            <a:pPr lvl="1"/>
            <a:r>
              <a:rPr lang="es-ES" dirty="0"/>
              <a:t>Se </a:t>
            </a:r>
            <a:r>
              <a:rPr lang="es-ES" b="1" dirty="0"/>
              <a:t>aumenta en 1 los puestos de Gestor Técnico (23</a:t>
            </a:r>
            <a:r>
              <a:rPr lang="es-ES" b="1" dirty="0" smtClean="0"/>
              <a:t>)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ARATIES:</a:t>
            </a:r>
          </a:p>
          <a:p>
            <a:pPr lvl="1"/>
            <a:r>
              <a:rPr lang="es-ES" dirty="0" smtClean="0"/>
              <a:t>Se devuelve el proceso “Gestión de Cobros, Documentación y Archivo” al SEGACA.</a:t>
            </a:r>
          </a:p>
          <a:p>
            <a:pPr lvl="1"/>
            <a:r>
              <a:rPr lang="es-ES" dirty="0" smtClean="0"/>
              <a:t>Se crea un JN “Asuntos Generales”.</a:t>
            </a:r>
          </a:p>
          <a:p>
            <a:pPr lvl="1"/>
            <a:r>
              <a:rPr lang="es-ES" dirty="0" smtClean="0"/>
              <a:t>Se añade “Disponibilidad Horaria” a </a:t>
            </a:r>
            <a:r>
              <a:rPr lang="es-ES" dirty="0"/>
              <a:t>Gestor Administración Adaptación de Aplicaciones </a:t>
            </a:r>
            <a:r>
              <a:rPr lang="es-ES" dirty="0" smtClean="0"/>
              <a:t>Académicas.</a:t>
            </a:r>
          </a:p>
          <a:p>
            <a:r>
              <a:rPr lang="es-ES" dirty="0" smtClean="0"/>
              <a:t>En Contratación:</a:t>
            </a:r>
          </a:p>
          <a:p>
            <a:pPr lvl="1"/>
            <a:r>
              <a:rPr lang="es-ES" dirty="0"/>
              <a:t>Se añade “Disponibilidad Horaria” a Gestor </a:t>
            </a:r>
            <a:r>
              <a:rPr lang="es-ES" dirty="0" smtClean="0"/>
              <a:t>Contratación Electrónica.</a:t>
            </a:r>
          </a:p>
          <a:p>
            <a:r>
              <a:rPr lang="es-ES" dirty="0" smtClean="0"/>
              <a:t>En Unidad de Asuntos Sociales y Participación</a:t>
            </a:r>
          </a:p>
          <a:p>
            <a:pPr lvl="1"/>
            <a:r>
              <a:rPr lang="es-ES" dirty="0" smtClean="0"/>
              <a:t>Se añade “Disponibilidad Horaria” para los puestos de nivel 23.</a:t>
            </a:r>
            <a:endParaRPr lang="es-ES" dirty="0"/>
          </a:p>
          <a:p>
            <a:pPr lvl="1"/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Novedades 4.1 (</a:t>
            </a:r>
            <a:r>
              <a:rPr lang="es-ES" dirty="0" smtClean="0"/>
              <a:t>II)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Noviembre 2018, V4.1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0009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la Biblioteca:</a:t>
            </a:r>
          </a:p>
          <a:p>
            <a:pPr lvl="1"/>
            <a:r>
              <a:rPr lang="es-ES" dirty="0" smtClean="0"/>
              <a:t>Se mantienen los Gestores 23 con nombre</a:t>
            </a:r>
          </a:p>
          <a:p>
            <a:pPr lvl="1"/>
            <a:r>
              <a:rPr lang="es-ES" dirty="0" smtClean="0"/>
              <a:t>Se aumentan los puestos de nivel 23</a:t>
            </a:r>
          </a:p>
          <a:p>
            <a:pPr lvl="1"/>
            <a:r>
              <a:rPr lang="es-ES" dirty="0" smtClean="0"/>
              <a:t>Se corrige error con los Bibliotecarios y el número de efectivos.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Novedades 4.1 (III)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Noviembre 2018, V4.1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1324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</a:t>
            </a:r>
            <a:r>
              <a:rPr lang="es-ES" b="1" dirty="0" smtClean="0"/>
              <a:t>recuperan los nombres de los puestos de trabajo.</a:t>
            </a:r>
          </a:p>
          <a:p>
            <a:r>
              <a:rPr lang="es-ES" dirty="0" smtClean="0"/>
              <a:t>Se </a:t>
            </a:r>
            <a:r>
              <a:rPr lang="es-ES" b="1" dirty="0" smtClean="0"/>
              <a:t>modifica la propuesta de niveles 23 </a:t>
            </a:r>
            <a:r>
              <a:rPr lang="es-ES" dirty="0" smtClean="0"/>
              <a:t>para las escalas de Informática, Laboratorios y Técnica Administrativa</a:t>
            </a:r>
          </a:p>
          <a:p>
            <a:pPr lvl="1"/>
            <a:r>
              <a:rPr lang="es-ES" dirty="0" smtClean="0"/>
              <a:t>Al igual que es la Escala Administrativa los puestos de nivel 23 cambian de A1/A2 a A2/C1</a:t>
            </a:r>
          </a:p>
          <a:p>
            <a:pPr lvl="1"/>
            <a:r>
              <a:rPr lang="es-ES" dirty="0" smtClean="0"/>
              <a:t>En Informática se crean 7 plazas de este tipo y en Laboratorios 9, una de ellas en los Servicios Técnicos.</a:t>
            </a:r>
          </a:p>
          <a:p>
            <a:pPr lvl="1"/>
            <a:r>
              <a:rPr lang="es-ES" dirty="0" smtClean="0"/>
              <a:t>Las plazas de Laboratorio se “barran” también con la Escala A1 para llegado el caso puedan promocionarse a esa Escala.</a:t>
            </a:r>
          </a:p>
          <a:p>
            <a:r>
              <a:rPr lang="es-ES" dirty="0" smtClean="0"/>
              <a:t>Se mantiene la </a:t>
            </a:r>
            <a:r>
              <a:rPr lang="es-ES" b="1" dirty="0" smtClean="0">
                <a:hlinkClick r:id="rId2" action="ppaction://hlinkfile"/>
              </a:rPr>
              <a:t>mejora de nivel 21</a:t>
            </a:r>
            <a:r>
              <a:rPr lang="es-ES" b="1" dirty="0" smtClean="0"/>
              <a:t> </a:t>
            </a:r>
            <a:r>
              <a:rPr lang="es-ES" dirty="0" smtClean="0"/>
              <a:t>para los puestos de trabajo de nivel 20.</a:t>
            </a:r>
          </a:p>
          <a:p>
            <a:r>
              <a:rPr lang="es-ES" dirty="0" smtClean="0"/>
              <a:t>Se presenta </a:t>
            </a:r>
            <a:r>
              <a:rPr lang="es-ES" b="1" dirty="0" smtClean="0"/>
              <a:t>la mejora para los puestos de trabajo afectados por la “</a:t>
            </a:r>
            <a:r>
              <a:rPr lang="es-ES" b="1" dirty="0" smtClean="0">
                <a:hlinkClick r:id="rId3" action="ppaction://hlinkfile"/>
              </a:rPr>
              <a:t>mochila</a:t>
            </a:r>
            <a:r>
              <a:rPr lang="es-ES" b="1" dirty="0" smtClean="0"/>
              <a:t>”</a:t>
            </a:r>
            <a:r>
              <a:rPr lang="es-ES" dirty="0" smtClean="0"/>
              <a:t>, se pasa a un nivel 22.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Novedades (I)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237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ofrecen una serie de puestos para el Servicio de Conserjerías, </a:t>
            </a:r>
            <a:r>
              <a:rPr lang="es-ES" smtClean="0"/>
              <a:t>nivel 18:</a:t>
            </a:r>
            <a:endParaRPr lang="es-ES" dirty="0" smtClean="0"/>
          </a:p>
          <a:p>
            <a:pPr lvl="1"/>
            <a:r>
              <a:rPr lang="es-ES" dirty="0" smtClean="0"/>
              <a:t>Son 7 puestos, 2 en turno de tarde, para atender las necesidades de protocolo</a:t>
            </a:r>
          </a:p>
          <a:p>
            <a:pPr lvl="1"/>
            <a:r>
              <a:rPr lang="es-ES" dirty="0" smtClean="0"/>
              <a:t>Otro puesto como los anteriores para atender las necesidades de recogida de muestras de “</a:t>
            </a:r>
            <a:r>
              <a:rPr lang="es-ES" dirty="0" err="1" smtClean="0"/>
              <a:t>legionela</a:t>
            </a:r>
            <a:r>
              <a:rPr lang="es-ES" dirty="0" smtClean="0"/>
              <a:t>”</a:t>
            </a:r>
          </a:p>
          <a:p>
            <a:r>
              <a:rPr lang="es-ES" dirty="0" smtClean="0"/>
              <a:t>Otras cuestiones menores:</a:t>
            </a:r>
          </a:p>
          <a:p>
            <a:pPr lvl="1"/>
            <a:r>
              <a:rPr lang="es-ES" dirty="0" smtClean="0"/>
              <a:t>Se actualizan los nombres de los puestos de Gabinete de Comunicación.</a:t>
            </a:r>
          </a:p>
          <a:p>
            <a:pPr lvl="1"/>
            <a:r>
              <a:rPr lang="es-ES" dirty="0" smtClean="0"/>
              <a:t>El puesto de “Asesor de Comunicación”, por ser eventual, depende directamente del Rector.</a:t>
            </a:r>
          </a:p>
          <a:p>
            <a:pPr lvl="1"/>
            <a:r>
              <a:rPr lang="es-ES" dirty="0" smtClean="0"/>
              <a:t>Se mantiene el Administrador de Procesos Jurídicos, antes a extinguir, debido a la carga de trabajo del Gabinete Jurídico.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Novedades (</a:t>
            </a:r>
            <a:r>
              <a:rPr lang="es-ES" dirty="0" smtClean="0"/>
              <a:t>II)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75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Se actualiza a la escala 17 del Jefe de Servicio del SOM</a:t>
            </a:r>
          </a:p>
          <a:p>
            <a:pPr lvl="1"/>
            <a:r>
              <a:rPr lang="es-ES" dirty="0" smtClean="0"/>
              <a:t>Se actualiza la denominación de la Unidad de Asuntos Sociales y Participación.</a:t>
            </a:r>
          </a:p>
          <a:p>
            <a:pPr lvl="1"/>
            <a:r>
              <a:rPr lang="es-ES" dirty="0" smtClean="0"/>
              <a:t>Se actualiza a la escala 17 del Administrador de la Unidad de Asuntos Sociales y Participación.</a:t>
            </a:r>
          </a:p>
          <a:p>
            <a:pPr lvl="1"/>
            <a:r>
              <a:rPr lang="es-ES" dirty="0" smtClean="0"/>
              <a:t>Se actualiza ligeramente la estructura del Servicio de RRII a petición del Jefe de Servicio. Se elimina el Puesto Base propuesto a cambio de un Jefe de Negociado debido a la exigencia del idioma.</a:t>
            </a:r>
          </a:p>
          <a:p>
            <a:pPr lvl="1"/>
            <a:r>
              <a:rPr lang="es-ES" dirty="0" smtClean="0"/>
              <a:t>Se añade un JN en el Servicio de Extensión Universitaria debido a la carga de trabajo de la Sección de Extensión y Cultura.</a:t>
            </a:r>
          </a:p>
          <a:p>
            <a:pPr lvl="1"/>
            <a:r>
              <a:rPr lang="es-ES" dirty="0" smtClean="0"/>
              <a:t>Se modifica la estructura y dotación del Servicio de Gestión de la Investigación a propuesta del Jefe de Servicios-</a:t>
            </a:r>
          </a:p>
          <a:p>
            <a:pPr lvl="1"/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Novedades (</a:t>
            </a:r>
            <a:r>
              <a:rPr lang="es-ES" dirty="0" smtClean="0"/>
              <a:t>III)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382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cs typeface="Catamaran Medium" panose="00000600000000000000" pitchFamily="2" charset="0"/>
              </a:rPr>
              <a:t>Se modifica la propuesta de estructura de trabajo por Centros, aceptando la petición mayoritaria de continuar </a:t>
            </a:r>
            <a:r>
              <a:rPr lang="es-ES" b="1" dirty="0" smtClean="0">
                <a:cs typeface="Catamaran Medium" panose="00000600000000000000" pitchFamily="2" charset="0"/>
              </a:rPr>
              <a:t>trabajando por procesos</a:t>
            </a:r>
            <a:r>
              <a:rPr lang="es-ES" dirty="0" smtClean="0">
                <a:cs typeface="Catamaran Medium" panose="00000600000000000000" pitchFamily="2" charset="0"/>
              </a:rPr>
              <a:t>.</a:t>
            </a:r>
          </a:p>
          <a:p>
            <a:pPr algn="just"/>
            <a:r>
              <a:rPr lang="es-ES" dirty="0">
                <a:cs typeface="Catamaran Medium" panose="00000600000000000000" pitchFamily="2" charset="0"/>
              </a:rPr>
              <a:t>Una estructura de procesos adaptada a la realidad actual de los mismos, dejando en un mismo Servicio aquellos que tienen mayor relación y coordinación entre si</a:t>
            </a:r>
            <a:r>
              <a:rPr lang="es-ES" dirty="0" smtClean="0">
                <a:cs typeface="Catamaran Medium" panose="00000600000000000000" pitchFamily="2" charset="0"/>
              </a:rPr>
              <a:t>.</a:t>
            </a:r>
          </a:p>
          <a:p>
            <a:r>
              <a:rPr lang="es-ES" dirty="0">
                <a:cs typeface="Catamaran Medium" panose="00000600000000000000" pitchFamily="2" charset="0"/>
              </a:rPr>
              <a:t>Se </a:t>
            </a:r>
            <a:r>
              <a:rPr lang="es-ES" dirty="0" smtClean="0">
                <a:cs typeface="Catamaran Medium" panose="00000600000000000000" pitchFamily="2" charset="0"/>
              </a:rPr>
              <a:t>mantiene la </a:t>
            </a:r>
            <a:r>
              <a:rPr lang="es-ES" dirty="0">
                <a:cs typeface="Catamaran Medium" panose="00000600000000000000" pitchFamily="2" charset="0"/>
              </a:rPr>
              <a:t>estructura de apoyo a los Centros y Facultades, sustituyendo </a:t>
            </a:r>
            <a:r>
              <a:rPr lang="es-ES" dirty="0" smtClean="0">
                <a:cs typeface="Catamaran Medium" panose="00000600000000000000" pitchFamily="2" charset="0"/>
              </a:rPr>
              <a:t>los Administradores de Centro </a:t>
            </a:r>
            <a:r>
              <a:rPr lang="es-ES" dirty="0">
                <a:cs typeface="Catamaran Medium" panose="00000600000000000000" pitchFamily="2" charset="0"/>
              </a:rPr>
              <a:t>por 8 “Gestores de Centro</a:t>
            </a:r>
            <a:r>
              <a:rPr lang="es-ES" dirty="0" smtClean="0">
                <a:cs typeface="Catamaran Medium" panose="00000600000000000000" pitchFamily="2" charset="0"/>
              </a:rPr>
              <a:t>”. La coordinación la ejercerá el Jefe de Servicio. Las competencias de los Gestores de Centro serán, entre otras:</a:t>
            </a:r>
            <a:endParaRPr lang="es-ES" dirty="0"/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Coordinación con Equipo Decanal/Procesos ARATIES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Atención PDI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Tribunales de compensación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Resoluciones extraordinarias / R. Alzada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Cambios de grupo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CAU del Centro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Web del Centro (horarios incl.)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Prácticas curriculares</a:t>
            </a:r>
          </a:p>
          <a:p>
            <a:pPr marL="560070" lvl="1" indent="-285750">
              <a:buFontTx/>
              <a:buChar char="-"/>
            </a:pPr>
            <a:r>
              <a:rPr lang="es-ES" sz="1500" dirty="0">
                <a:cs typeface="Catamaran Medium" panose="00000600000000000000" pitchFamily="2" charset="0"/>
              </a:rPr>
              <a:t>Conocimiento planes </a:t>
            </a:r>
            <a:r>
              <a:rPr lang="es-ES" sz="1500" dirty="0" smtClean="0">
                <a:cs typeface="Catamaran Medium" panose="00000600000000000000" pitchFamily="2" charset="0"/>
              </a:rPr>
              <a:t>estudios</a:t>
            </a:r>
          </a:p>
          <a:p>
            <a:pPr marL="560070" lvl="1" indent="-285750">
              <a:buFontTx/>
              <a:buChar char="-"/>
            </a:pPr>
            <a:endParaRPr lang="es-ES" sz="1500" dirty="0">
              <a:latin typeface="Catamaran Medium" panose="00000600000000000000" pitchFamily="2" charset="0"/>
              <a:cs typeface="Catamaran Medium" panose="00000600000000000000" pitchFamily="2" charset="0"/>
            </a:endParaRPr>
          </a:p>
          <a:p>
            <a:endParaRPr lang="es-ES" dirty="0">
              <a:latin typeface="Catamaran Medium" panose="00000600000000000000" pitchFamily="2" charset="0"/>
              <a:cs typeface="Catamaran Medium" panose="00000600000000000000" pitchFamily="2" charset="0"/>
            </a:endParaRPr>
          </a:p>
          <a:p>
            <a:endParaRPr lang="es-ES" dirty="0" smtClean="0">
              <a:latin typeface="Catamaran Medium" panose="00000600000000000000" pitchFamily="2" charset="0"/>
              <a:cs typeface="Catamaran Medium" panose="00000600000000000000" pitchFamily="2" charset="0"/>
            </a:endParaRPr>
          </a:p>
          <a:p>
            <a:endParaRPr lang="es-ES" dirty="0" smtClean="0">
              <a:latin typeface="Catamaran Medium" panose="00000600000000000000" pitchFamily="2" charset="0"/>
              <a:cs typeface="Catamaran Medium" panose="00000600000000000000" pitchFamily="2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cs typeface="Catamaran ExtraBold" panose="00000900000000000000" pitchFamily="2" charset="0"/>
              </a:rPr>
              <a:t>PROPUESTA DE </a:t>
            </a:r>
            <a:r>
              <a:rPr lang="es-ES" dirty="0" err="1" smtClean="0">
                <a:cs typeface="Catamaran ExtraBold" panose="00000900000000000000" pitchFamily="2" charset="0"/>
              </a:rPr>
              <a:t>araties</a:t>
            </a:r>
            <a:r>
              <a:rPr lang="es-ES" dirty="0" smtClean="0">
                <a:cs typeface="Catamaran ExtraBold" panose="00000900000000000000" pitchFamily="2" charset="0"/>
              </a:rPr>
              <a:t>(I)</a:t>
            </a:r>
            <a:endParaRPr lang="es-ES" dirty="0">
              <a:cs typeface="Catamaran ExtraBold" panose="00000900000000000000" pitchFamily="2" charset="0"/>
            </a:endParaRP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0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>
                <a:cs typeface="Catamaran Medium" panose="00000600000000000000" pitchFamily="2" charset="0"/>
              </a:rPr>
              <a:t>Además, en SEGACA queda una estructura con tres procesos: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Trabajos Fin de Estudios y Tesis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Traslados y Reconocimientos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Actas, Certificaciones y Títulos</a:t>
            </a:r>
          </a:p>
          <a:p>
            <a:r>
              <a:rPr lang="es-ES" dirty="0" smtClean="0">
                <a:cs typeface="Catamaran Medium" panose="00000600000000000000" pitchFamily="2" charset="0"/>
              </a:rPr>
              <a:t>Se </a:t>
            </a:r>
            <a:r>
              <a:rPr lang="es-ES" dirty="0">
                <a:cs typeface="Catamaran Medium" panose="00000600000000000000" pitchFamily="2" charset="0"/>
              </a:rPr>
              <a:t>agrupan los procesos de Actas, Certificaciones y Títulos en un único </a:t>
            </a:r>
            <a:r>
              <a:rPr lang="es-ES" dirty="0" smtClean="0">
                <a:cs typeface="Catamaran Medium" panose="00000600000000000000" pitchFamily="2" charset="0"/>
              </a:rPr>
              <a:t>proceso: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Un único Administrador, manteniendo los Jefes </a:t>
            </a:r>
            <a:r>
              <a:rPr lang="es-ES" dirty="0">
                <a:cs typeface="Catamaran Medium" panose="00000600000000000000" pitchFamily="2" charset="0"/>
              </a:rPr>
              <a:t>de </a:t>
            </a:r>
            <a:r>
              <a:rPr lang="es-ES" dirty="0" smtClean="0">
                <a:cs typeface="Catamaran Medium" panose="00000600000000000000" pitchFamily="2" charset="0"/>
              </a:rPr>
              <a:t>Negociado de los dos procesos anteriores.</a:t>
            </a:r>
          </a:p>
          <a:p>
            <a:r>
              <a:rPr lang="es-ES" dirty="0" smtClean="0">
                <a:cs typeface="Catamaran Medium" panose="00000600000000000000" pitchFamily="2" charset="0"/>
              </a:rPr>
              <a:t>Se mantiene en SEGACA el grupo IAGOR, dando soporte a todo UXXI-AC.</a:t>
            </a:r>
          </a:p>
          <a:p>
            <a:r>
              <a:rPr lang="es-ES" dirty="0" smtClean="0">
                <a:cs typeface="Catamaran Medium" panose="00000600000000000000" pitchFamily="2" charset="0"/>
              </a:rPr>
              <a:t>Además de los procesos de Acceso y Becas, en SEGADA se incluyen tres </a:t>
            </a:r>
            <a:r>
              <a:rPr lang="es-ES" dirty="0">
                <a:cs typeface="Catamaran Medium" panose="00000600000000000000" pitchFamily="2" charset="0"/>
              </a:rPr>
              <a:t>procesos transversales a los dos </a:t>
            </a:r>
            <a:r>
              <a:rPr lang="es-ES" dirty="0" smtClean="0">
                <a:cs typeface="Catamaran Medium" panose="00000600000000000000" pitchFamily="2" charset="0"/>
              </a:rPr>
              <a:t>Servicios: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Matrícula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Información, CAU y Web</a:t>
            </a:r>
          </a:p>
          <a:p>
            <a:pPr lvl="1"/>
            <a:r>
              <a:rPr lang="es-ES" dirty="0" smtClean="0">
                <a:cs typeface="Catamaran Medium" panose="00000600000000000000" pitchFamily="2" charset="0"/>
              </a:rPr>
              <a:t>Cobros, Documentación y Archivo.</a:t>
            </a:r>
          </a:p>
          <a:p>
            <a:pPr lvl="2" algn="just"/>
            <a:r>
              <a:rPr lang="es-ES" dirty="0">
                <a:cs typeface="Catamaran Medium" panose="00000600000000000000" pitchFamily="2" charset="0"/>
              </a:rPr>
              <a:t>Los procesos de Información y Cobros dependen funcionalmente de SEGADA por el mayor número de tareas relacionadas con el resto de procesos de este Servicio, como se desprende del estudio de cargas de trabajo y los procedimientos operativos de estos procesos</a:t>
            </a:r>
            <a:r>
              <a:rPr lang="es-ES" dirty="0" smtClean="0">
                <a:cs typeface="Catamaran Medium" panose="00000600000000000000" pitchFamily="2" charset="0"/>
              </a:rPr>
              <a:t>.</a:t>
            </a:r>
          </a:p>
          <a:p>
            <a:pPr lvl="2" algn="just"/>
            <a:endParaRPr lang="es-ES" dirty="0">
              <a:cs typeface="Catamaran Medium" panose="00000600000000000000" pitchFamily="2" charset="0"/>
            </a:endParaRPr>
          </a:p>
          <a:p>
            <a:pPr lvl="1"/>
            <a:endParaRPr lang="es-ES" dirty="0" smtClean="0">
              <a:latin typeface="Catamaran Medium" panose="00000600000000000000" pitchFamily="2" charset="0"/>
              <a:cs typeface="Catamaran Medium" panose="00000600000000000000" pitchFamily="2" charset="0"/>
            </a:endParaRPr>
          </a:p>
          <a:p>
            <a:pPr lvl="1"/>
            <a:endParaRPr lang="es-ES" dirty="0">
              <a:latin typeface="Catamaran Medium" panose="00000600000000000000" pitchFamily="2" charset="0"/>
              <a:cs typeface="Catamaran Medium" panose="00000600000000000000" pitchFamily="2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cs typeface="Catamaran ExtraBold" panose="00000900000000000000" pitchFamily="2" charset="0"/>
              </a:rPr>
              <a:t>Propuesta de </a:t>
            </a:r>
            <a:r>
              <a:rPr lang="es-ES" dirty="0">
                <a:cs typeface="Catamaran ExtraBold" panose="00000900000000000000" pitchFamily="2" charset="0"/>
              </a:rPr>
              <a:t>ARATIES (</a:t>
            </a:r>
            <a:r>
              <a:rPr lang="es-ES" dirty="0" err="1" smtClean="0">
                <a:cs typeface="Catamaran ExtraBold" panose="00000900000000000000" pitchFamily="2" charset="0"/>
              </a:rPr>
              <a:t>Ii</a:t>
            </a:r>
            <a:r>
              <a:rPr lang="es-ES" dirty="0" smtClean="0">
                <a:cs typeface="Catamaran ExtraBold" panose="00000900000000000000" pitchFamily="2" charset="0"/>
              </a:rPr>
              <a:t>)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Propuesta RPT Marzo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2122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11966</TotalTime>
  <Words>971</Words>
  <Application>Microsoft Office PowerPoint</Application>
  <PresentationFormat>Presentación en pantalla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Calibri</vt:lpstr>
      <vt:lpstr>Catamaran ExtraBold</vt:lpstr>
      <vt:lpstr>Catamaran Medium</vt:lpstr>
      <vt:lpstr>Franklin Gothic Medium</vt:lpstr>
      <vt:lpstr>Wingdings</vt:lpstr>
      <vt:lpstr>Wingdings 2</vt:lpstr>
      <vt:lpstr>Cuadrícula</vt:lpstr>
      <vt:lpstr>RPT 2018</vt:lpstr>
      <vt:lpstr>Novedades 4.1 (I)</vt:lpstr>
      <vt:lpstr>Novedades 4.1 (II)</vt:lpstr>
      <vt:lpstr>Novedades 4.1 (III)</vt:lpstr>
      <vt:lpstr>Novedades (I)</vt:lpstr>
      <vt:lpstr>Novedades (II)</vt:lpstr>
      <vt:lpstr>Novedades (III)</vt:lpstr>
      <vt:lpstr>PROPUESTA DE araties(I)</vt:lpstr>
      <vt:lpstr>Propuesta de ARATIES (Ii)</vt:lpstr>
      <vt:lpstr>Propuesta de ARATIES (IiI)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RPT 2018</dc:title>
  <dc:creator>Jose Luis Alonso Molina</dc:creator>
  <cp:keywords>RPT;2018</cp:keywords>
  <cp:lastModifiedBy>Jose Luis Alonso</cp:lastModifiedBy>
  <cp:revision>150</cp:revision>
  <dcterms:created xsi:type="dcterms:W3CDTF">2018-02-04T21:44:50Z</dcterms:created>
  <dcterms:modified xsi:type="dcterms:W3CDTF">2018-12-03T01:16:18Z</dcterms:modified>
</cp:coreProperties>
</file>